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59"/>
  </p:notesMasterIdLst>
  <p:sldIdLst>
    <p:sldId id="259" r:id="rId2"/>
    <p:sldId id="260" r:id="rId3"/>
    <p:sldId id="328" r:id="rId4"/>
    <p:sldId id="329" r:id="rId5"/>
    <p:sldId id="268" r:id="rId6"/>
    <p:sldId id="327" r:id="rId7"/>
    <p:sldId id="315" r:id="rId8"/>
    <p:sldId id="316" r:id="rId9"/>
    <p:sldId id="270" r:id="rId10"/>
    <p:sldId id="271" r:id="rId11"/>
    <p:sldId id="317" r:id="rId12"/>
    <p:sldId id="272" r:id="rId13"/>
    <p:sldId id="273" r:id="rId14"/>
    <p:sldId id="274" r:id="rId15"/>
    <p:sldId id="275" r:id="rId16"/>
    <p:sldId id="276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330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21" r:id="rId48"/>
    <p:sldId id="323" r:id="rId49"/>
    <p:sldId id="322" r:id="rId50"/>
    <p:sldId id="324" r:id="rId51"/>
    <p:sldId id="325" r:id="rId52"/>
    <p:sldId id="326" r:id="rId53"/>
    <p:sldId id="307" r:id="rId54"/>
    <p:sldId id="308" r:id="rId55"/>
    <p:sldId id="309" r:id="rId56"/>
    <p:sldId id="312" r:id="rId57"/>
    <p:sldId id="313" r:id="rId58"/>
  </p:sldIdLst>
  <p:sldSz cx="13004800" cy="7302500"/>
  <p:notesSz cx="6858000" cy="9144000"/>
  <p:embeddedFontLst>
    <p:embeddedFont>
      <p:font typeface="Georgia" panose="02040502050405020303" pitchFamily="18" charset="0"/>
      <p:regular r:id="rId60"/>
      <p:bold r:id="rId61"/>
      <p:italic r:id="rId62"/>
      <p:boldItalic r:id="rId63"/>
    </p:embeddedFont>
    <p:embeddedFont>
      <p:font typeface="Impact" panose="020B0806030902050204" pitchFamily="34" charset="0"/>
      <p:regular r:id="rId64"/>
    </p:embeddedFont>
    <p:embeddedFont>
      <p:font typeface="Oswald" panose="020B0604020202020204" charset="0"/>
      <p:regular r:id="rId65"/>
      <p:bold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E4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6B487D6-28D1-4E24-8D21-F9EB4BAB2077}">
  <a:tblStyle styleId="{96B487D6-28D1-4E24-8D21-F9EB4BAB2077}" styleName="Table_0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96" autoAdjust="0"/>
    <p:restoredTop sz="94660"/>
  </p:normalViewPr>
  <p:slideViewPr>
    <p:cSldViewPr>
      <p:cViewPr varScale="1">
        <p:scale>
          <a:sx n="82" d="100"/>
          <a:sy n="82" d="100"/>
        </p:scale>
        <p:origin x="-522" y="-78"/>
      </p:cViewPr>
      <p:guideLst>
        <p:guide orient="horz" pos="2300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4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0" marR="0" lvl="1" indent="228600" algn="l" rtl="0">
              <a:spcBef>
                <a:spcPts val="0"/>
              </a:spcBef>
              <a:defRPr/>
            </a:lvl2pPr>
            <a:lvl3pPr marL="0" marR="0" lvl="2" indent="457200" algn="l" rtl="0">
              <a:spcBef>
                <a:spcPts val="0"/>
              </a:spcBef>
              <a:defRPr/>
            </a:lvl3pPr>
            <a:lvl4pPr marL="0" marR="0" lvl="3" indent="685800" algn="l" rtl="0">
              <a:spcBef>
                <a:spcPts val="0"/>
              </a:spcBef>
              <a:defRPr/>
            </a:lvl4pPr>
            <a:lvl5pPr marL="0" marR="0" lvl="4" indent="914400" algn="l" rtl="0">
              <a:spcBef>
                <a:spcPts val="0"/>
              </a:spcBef>
              <a:defRPr/>
            </a:lvl5pPr>
            <a:lvl6pPr marL="0" marR="0" lvl="5" indent="1143000" algn="l" rtl="0">
              <a:spcBef>
                <a:spcPts val="0"/>
              </a:spcBef>
              <a:defRPr/>
            </a:lvl6pPr>
            <a:lvl7pPr marL="0" marR="0" lvl="6" indent="1371600" algn="l" rtl="0">
              <a:spcBef>
                <a:spcPts val="0"/>
              </a:spcBef>
              <a:defRPr/>
            </a:lvl7pPr>
            <a:lvl8pPr marL="0" marR="0" lvl="7" indent="1600200" algn="l" rtl="0">
              <a:spcBef>
                <a:spcPts val="0"/>
              </a:spcBef>
              <a:defRPr/>
            </a:lvl8pPr>
            <a:lvl9pPr marL="0" marR="0" lvl="8" indent="182880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703615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articles/github-glossary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7" name="Shape 39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4" name="Shape 40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0" name="Shape 4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6" name="Shape 4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8" name="Shape 4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5" name="Shape 46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1" name="Shape 47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7" name="Shape 47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3" name="Shape 48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0" name="Shape 49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6" name="Shape 49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2" name="Shape 50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0" name="Shape 52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26" name="Shape 5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Shape 53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0" name="Shape 5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0" name="Shape 5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0" name="Shape 5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indent="0">
              <a:buSzPct val="100000"/>
              <a:buFont typeface="Georgia"/>
              <a:buNone/>
            </a:pPr>
            <a:r>
              <a:rPr lang="en-US" sz="1200" b="0" dirty="0" smtClean="0">
                <a:latin typeface="Georgia"/>
                <a:ea typeface="Georgia"/>
                <a:cs typeface="Georgia"/>
                <a:sym typeface="Georgia"/>
              </a:rPr>
              <a:t>A Full Glossary Is Available Here - </a:t>
            </a:r>
            <a:r>
              <a:rPr lang="en-US" sz="1200" b="0" dirty="0" smtClean="0">
                <a:latin typeface="Georgia"/>
                <a:ea typeface="Georgia"/>
                <a:cs typeface="Georgia"/>
                <a:sym typeface="Georgia"/>
                <a:hlinkClick r:id="rId3"/>
              </a:rPr>
              <a:t>https://help.github.com/articles/github-glossary/</a:t>
            </a:r>
            <a:r>
              <a:rPr lang="en-US" sz="1200" b="0" dirty="0" smtClean="0">
                <a:latin typeface="Georgia"/>
                <a:ea typeface="Georgia"/>
                <a:cs typeface="Georgia"/>
                <a:sym typeface="Georgia"/>
              </a:rPr>
              <a:t>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0" name="Shape 5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0" name="Shape 5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0" name="Shape 5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0" name="Shape 5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62" name="Shape 5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87" name="Shape 5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95" name="Shape 5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lang="en-US" sz="1200" i="1" dirty="0" smtClean="0"/>
              <a:t>Image Source: The first rule of data science http://berkeleysciencereview.com/article/first-rule-data-science/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lang="en-US" sz="1200" i="1" dirty="0" smtClean="0"/>
              <a:t>Image Source: Doing Data Science https://www.safaribooksonline.com/library/view/doing-data-science/9781449363871/ch01.html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000000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hape 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2" name="Shape 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13" name="Shape 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4999" y="762000"/>
            <a:ext cx="2832101" cy="30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Smart Phone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hape 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5"/>
            <a:ext cx="4043866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699" cy="551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500" cy="545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Shape 6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1" name="Shape 6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2" name="Shape 62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63" name="Shape 63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r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hape 6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7" name="Shape 6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8" name="Shape 68"/>
          <p:cNvSpPr/>
          <p:nvPr/>
        </p:nvSpPr>
        <p:spPr>
          <a:xfrm>
            <a:off x="655827" y="2307725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9" name="Shape 69"/>
          <p:cNvSpPr/>
          <p:nvPr/>
        </p:nvSpPr>
        <p:spPr>
          <a:xfrm>
            <a:off x="4386428" y="2303347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0" name="Shape 70"/>
          <p:cNvSpPr/>
          <p:nvPr/>
        </p:nvSpPr>
        <p:spPr>
          <a:xfrm>
            <a:off x="7409003" y="2423731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llout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hape 72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73" name="Shape 73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74" name="Shape 74"/>
          <p:cNvGrpSpPr/>
          <p:nvPr/>
        </p:nvGrpSpPr>
        <p:grpSpPr>
          <a:xfrm>
            <a:off x="635000" y="1828800"/>
            <a:ext cx="1270001" cy="1270001"/>
            <a:chOff x="0" y="0"/>
            <a:chExt cx="1270000" cy="1270000"/>
          </a:xfrm>
        </p:grpSpPr>
        <p:pic>
          <p:nvPicPr>
            <p:cNvPr id="75" name="Shape 7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Shape 76"/>
            <p:cNvSpPr/>
            <p:nvPr/>
          </p:nvSpPr>
          <p:spPr>
            <a:xfrm>
              <a:off x="889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77" name="Shape 77"/>
          <p:cNvGrpSpPr/>
          <p:nvPr/>
        </p:nvGrpSpPr>
        <p:grpSpPr>
          <a:xfrm>
            <a:off x="2159000" y="1828800"/>
            <a:ext cx="1270001" cy="1270001"/>
            <a:chOff x="0" y="0"/>
            <a:chExt cx="1270000" cy="1270000"/>
          </a:xfrm>
        </p:grpSpPr>
        <p:pic>
          <p:nvPicPr>
            <p:cNvPr id="78" name="Shape 7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Shape 79"/>
            <p:cNvSpPr/>
            <p:nvPr/>
          </p:nvSpPr>
          <p:spPr>
            <a:xfrm>
              <a:off x="101600" y="3479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0" name="Shape 80"/>
          <p:cNvGrpSpPr/>
          <p:nvPr/>
        </p:nvGrpSpPr>
        <p:grpSpPr>
          <a:xfrm>
            <a:off x="635000" y="3340100"/>
            <a:ext cx="1270001" cy="1270001"/>
            <a:chOff x="0" y="0"/>
            <a:chExt cx="1270000" cy="1270000"/>
          </a:xfrm>
        </p:grpSpPr>
        <p:pic>
          <p:nvPicPr>
            <p:cNvPr id="81" name="Shape 8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Shape 82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3" name="Shape 83"/>
          <p:cNvGrpSpPr/>
          <p:nvPr/>
        </p:nvGrpSpPr>
        <p:grpSpPr>
          <a:xfrm>
            <a:off x="2159000" y="3340100"/>
            <a:ext cx="1270001" cy="1270001"/>
            <a:chOff x="0" y="0"/>
            <a:chExt cx="1270000" cy="1270000"/>
          </a:xfrm>
        </p:grpSpPr>
        <p:pic>
          <p:nvPicPr>
            <p:cNvPr id="84" name="Shape 8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Shape 85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6" name="Shape 86"/>
          <p:cNvGrpSpPr/>
          <p:nvPr/>
        </p:nvGrpSpPr>
        <p:grpSpPr>
          <a:xfrm>
            <a:off x="635000" y="4876800"/>
            <a:ext cx="1270001" cy="1270001"/>
            <a:chOff x="0" y="0"/>
            <a:chExt cx="1270000" cy="1270000"/>
          </a:xfrm>
        </p:grpSpPr>
        <p:pic>
          <p:nvPicPr>
            <p:cNvPr id="87" name="Shape 8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Shape 88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9" name="Shape 89"/>
          <p:cNvGrpSpPr/>
          <p:nvPr/>
        </p:nvGrpSpPr>
        <p:grpSpPr>
          <a:xfrm>
            <a:off x="2159000" y="4876800"/>
            <a:ext cx="1270001" cy="1270001"/>
            <a:chOff x="0" y="0"/>
            <a:chExt cx="1270000" cy="1270000"/>
          </a:xfrm>
        </p:grpSpPr>
        <p:pic>
          <p:nvPicPr>
            <p:cNvPr id="90" name="Shape 9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Shape 91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sp>
        <p:nvSpPr>
          <p:cNvPr id="92" name="Shape 92"/>
          <p:cNvSpPr/>
          <p:nvPr/>
        </p:nvSpPr>
        <p:spPr>
          <a:xfrm>
            <a:off x="8790781" y="1828800"/>
            <a:ext cx="3236119" cy="2032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noFill/>
          <a:ln>
            <a:noFill/>
          </a:ln>
        </p:spPr>
        <p:txBody>
          <a:bodyPr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Vestibulum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suscipit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erat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tristique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sollicitudin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Donec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sit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amet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neque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arcu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Vestibulum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at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rhoncus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neque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Vivamus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eget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vulputate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purus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Curabitur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venenatis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nisi non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faucibus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fringilla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—John Doe</a:t>
            </a:r>
          </a:p>
        </p:txBody>
      </p:sp>
      <p:grpSp>
        <p:nvGrpSpPr>
          <p:cNvPr id="93" name="Shape 93"/>
          <p:cNvGrpSpPr/>
          <p:nvPr/>
        </p:nvGrpSpPr>
        <p:grpSpPr>
          <a:xfrm>
            <a:off x="4051298" y="1828799"/>
            <a:ext cx="2032001" cy="2032001"/>
            <a:chOff x="0" y="0"/>
            <a:chExt cx="2032000" cy="2032000"/>
          </a:xfrm>
        </p:grpSpPr>
        <p:pic>
          <p:nvPicPr>
            <p:cNvPr id="94" name="Shape 9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Shape 95"/>
            <p:cNvSpPr/>
            <p:nvPr/>
          </p:nvSpPr>
          <p:spPr>
            <a:xfrm>
              <a:off x="1651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96" name="Shape 96"/>
            <p:cNvSpPr/>
            <p:nvPr/>
          </p:nvSpPr>
          <p:spPr>
            <a:xfrm>
              <a:off x="165100" y="4191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97" name="Shape 97"/>
          <p:cNvGrpSpPr/>
          <p:nvPr/>
        </p:nvGrpSpPr>
        <p:grpSpPr>
          <a:xfrm>
            <a:off x="6362698" y="1828799"/>
            <a:ext cx="2032001" cy="2032001"/>
            <a:chOff x="0" y="0"/>
            <a:chExt cx="2032000" cy="2032000"/>
          </a:xfrm>
        </p:grpSpPr>
        <p:pic>
          <p:nvPicPr>
            <p:cNvPr id="98" name="Shape 9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Shape 99"/>
            <p:cNvSpPr/>
            <p:nvPr/>
          </p:nvSpPr>
          <p:spPr>
            <a:xfrm>
              <a:off x="1778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0" name="Shape 100"/>
            <p:cNvSpPr/>
            <p:nvPr/>
          </p:nvSpPr>
          <p:spPr>
            <a:xfrm>
              <a:off x="177800" y="4191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1" name="Shape 101"/>
          <p:cNvGrpSpPr/>
          <p:nvPr/>
        </p:nvGrpSpPr>
        <p:grpSpPr>
          <a:xfrm>
            <a:off x="4051298" y="4114798"/>
            <a:ext cx="2032001" cy="2032001"/>
            <a:chOff x="0" y="0"/>
            <a:chExt cx="2032000" cy="2032000"/>
          </a:xfrm>
        </p:grpSpPr>
        <p:pic>
          <p:nvPicPr>
            <p:cNvPr id="102" name="Shape 10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Shape 103"/>
            <p:cNvSpPr/>
            <p:nvPr/>
          </p:nvSpPr>
          <p:spPr>
            <a:xfrm>
              <a:off x="1651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4" name="Shape 104"/>
            <p:cNvSpPr/>
            <p:nvPr/>
          </p:nvSpPr>
          <p:spPr>
            <a:xfrm>
              <a:off x="165100" y="4445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5" name="Shape 105"/>
          <p:cNvGrpSpPr/>
          <p:nvPr/>
        </p:nvGrpSpPr>
        <p:grpSpPr>
          <a:xfrm>
            <a:off x="6362698" y="4114798"/>
            <a:ext cx="2032001" cy="2032001"/>
            <a:chOff x="0" y="0"/>
            <a:chExt cx="2032000" cy="2032000"/>
          </a:xfrm>
        </p:grpSpPr>
        <p:pic>
          <p:nvPicPr>
            <p:cNvPr id="106" name="Shape 10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Shape 107"/>
            <p:cNvSpPr/>
            <p:nvPr/>
          </p:nvSpPr>
          <p:spPr>
            <a:xfrm>
              <a:off x="1778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8" name="Shape 108"/>
            <p:cNvSpPr/>
            <p:nvPr/>
          </p:nvSpPr>
          <p:spPr>
            <a:xfrm>
              <a:off x="177800" y="4445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sp>
        <p:nvSpPr>
          <p:cNvPr id="109" name="Shape 109"/>
          <p:cNvSpPr/>
          <p:nvPr/>
        </p:nvSpPr>
        <p:spPr>
          <a:xfrm>
            <a:off x="8790781" y="4114800"/>
            <a:ext cx="3236119" cy="2032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Shape 1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2" name="Shape 1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13" name="Shape 113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114" name="Shape 1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Shape 115"/>
            <p:cNvSpPr/>
            <p:nvPr/>
          </p:nvSpPr>
          <p:spPr>
            <a:xfrm>
              <a:off x="88900" y="543558"/>
              <a:ext cx="1079499" cy="23368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16" name="Shape 116"/>
          <p:cNvCxnSpPr/>
          <p:nvPr/>
        </p:nvCxnSpPr>
        <p:spPr>
          <a:xfrm rot="10800000" flipH="1">
            <a:off x="3911600" y="3243406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7" name="Shape 117"/>
          <p:cNvCxnSpPr/>
          <p:nvPr/>
        </p:nvCxnSpPr>
        <p:spPr>
          <a:xfrm rot="10800000" flipH="1">
            <a:off x="3911600" y="5381323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18" name="Shape 118"/>
          <p:cNvSpPr/>
          <p:nvPr/>
        </p:nvSpPr>
        <p:spPr>
          <a:xfrm>
            <a:off x="3911600" y="2989696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TIMING</a:t>
            </a:r>
          </a:p>
        </p:txBody>
      </p:sp>
      <p:sp>
        <p:nvSpPr>
          <p:cNvPr id="119" name="Shape 119"/>
          <p:cNvSpPr/>
          <p:nvPr/>
        </p:nvSpPr>
        <p:spPr>
          <a:xfrm>
            <a:off x="3911600" y="5114914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  <p:cxnSp>
        <p:nvCxnSpPr>
          <p:cNvPr id="120" name="Shape 120"/>
          <p:cNvCxnSpPr/>
          <p:nvPr/>
        </p:nvCxnSpPr>
        <p:spPr>
          <a:xfrm rot="10800000" flipH="1">
            <a:off x="3911600" y="2223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21" name="Shape 121"/>
          <p:cNvSpPr/>
          <p:nvPr/>
        </p:nvSpPr>
        <p:spPr>
          <a:xfrm>
            <a:off x="3911600" y="1969299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cxnSp>
        <p:nvCxnSpPr>
          <p:cNvPr id="122" name="Shape 122"/>
          <p:cNvCxnSpPr/>
          <p:nvPr/>
        </p:nvCxnSpPr>
        <p:spPr>
          <a:xfrm rot="10800000" flipH="1">
            <a:off x="3225800" y="1803658"/>
            <a:ext cx="0" cy="4430478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&amp;A">
    <p:bg>
      <p:bgPr>
        <a:solidFill>
          <a:srgbClr val="FFDB00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Shape 1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25" name="Shape 1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26" name="Shape 126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it Tickets">
    <p:bg>
      <p:bgPr>
        <a:solidFill>
          <a:srgbClr val="FFAFC0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Shape 12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29" name="Shape 12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30" name="Shape 130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EXIT TICKETS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 cop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Shape 13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34" name="Shape 13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35" name="Shape 135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136" name="Shape 1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Shape 137"/>
            <p:cNvSpPr/>
            <p:nvPr/>
          </p:nvSpPr>
          <p:spPr>
            <a:xfrm>
              <a:off x="88900" y="543558"/>
              <a:ext cx="1079499" cy="23368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38" name="Shape 138"/>
          <p:cNvCxnSpPr/>
          <p:nvPr/>
        </p:nvCxnSpPr>
        <p:spPr>
          <a:xfrm rot="10800000" flipH="1">
            <a:off x="3225800" y="1803658"/>
            <a:ext cx="0" cy="4430478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Shape 14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1" name="Shape 14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2" name="Shape 142"/>
          <p:cNvCxnSpPr/>
          <p:nvPr/>
        </p:nvCxnSpPr>
        <p:spPr>
          <a:xfrm rot="10800000" flipH="1">
            <a:off x="86233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3" name="Shape 143"/>
          <p:cNvCxnSpPr/>
          <p:nvPr/>
        </p:nvCxnSpPr>
        <p:spPr>
          <a:xfrm rot="10800000" flipH="1">
            <a:off x="6350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44" name="Shape 144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145" name="Shape 145"/>
          <p:cNvSpPr/>
          <p:nvPr/>
        </p:nvSpPr>
        <p:spPr>
          <a:xfrm>
            <a:off x="8636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45948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MAC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Shape 1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54" name="Shape 1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299" cy="328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">
    <p:bg>
      <p:bgPr>
        <a:solidFill>
          <a:srgbClr val="1EC9C6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6" name="Shape 1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MAC Book Pro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2" y="1556145"/>
            <a:ext cx="7328694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Shape 159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0" name="Shape 160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Pad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299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Shape 16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6" name="Shape 16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599" cy="408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Smart Phones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5"/>
            <a:ext cx="4043866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699" cy="551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500" cy="545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Shape 17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74" name="Shape 17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75" name="Shape 175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76" name="Shape 176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cussion">
    <p:bg>
      <p:bgPr>
        <a:solidFill>
          <a:srgbClr val="000000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Shape 18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81" name="Shape 18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82" name="Shape 182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 TIME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12030450" y="739139"/>
            <a:ext cx="345948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Image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Shape 18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6" name="Shape 18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Tex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Shape 18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9" name="Shape 18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n-Bulleted Tex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" name="Shape 19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5" name="Shape 19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Shape 197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8" name="Shape 198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der Rev">
    <p:bg>
      <p:bgPr>
        <a:solidFill>
          <a:srgbClr val="000000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0" name="Shape 20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01" name="Shape 20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act Info">
    <p:bg>
      <p:bgPr>
        <a:solidFill>
          <a:srgbClr val="000000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Shape 20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04" name="Shape 20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05" name="Shape 205"/>
          <p:cNvSpPr/>
          <p:nvPr/>
        </p:nvSpPr>
        <p:spPr>
          <a:xfrm>
            <a:off x="635000" y="22733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77800" marR="0" lvl="1" indent="-177800" algn="l" rtl="0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  <p:sp>
        <p:nvSpPr>
          <p:cNvPr id="206" name="Shape 206"/>
          <p:cNvSpPr/>
          <p:nvPr/>
        </p:nvSpPr>
        <p:spPr>
          <a:xfrm>
            <a:off x="635000" y="22733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77800" marR="0" lvl="1" indent="-177800" algn="l" rtl="0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Text, 1 Colum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1" cy="380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buFont typeface="Merriweather Sans"/>
              <a:buChar char="‣"/>
              <a:defRPr/>
            </a:lvl2pPr>
            <a:lvl3pPr lvl="2" rtl="0">
              <a:spcBef>
                <a:spcPts val="0"/>
              </a:spcBef>
              <a:buFont typeface="Merriweather Sans"/>
              <a:buChar char="‣"/>
              <a:defRPr/>
            </a:lvl3pPr>
            <a:lvl4pPr lvl="3" rtl="0">
              <a:spcBef>
                <a:spcPts val="0"/>
              </a:spcBef>
              <a:buFont typeface="Merriweather Sans"/>
              <a:buChar char="‣"/>
              <a:defRPr/>
            </a:lvl4pPr>
            <a:lvl5pPr lvl="4" rtl="0">
              <a:spcBef>
                <a:spcPts val="0"/>
              </a:spcBef>
              <a:buFont typeface="Merriweather Sans"/>
              <a:buChar char="‣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" name="Shape 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" name="Shape 26"/>
          <p:cNvCxnSpPr/>
          <p:nvPr/>
        </p:nvCxnSpPr>
        <p:spPr>
          <a:xfrm rot="10800000" flipH="1">
            <a:off x="6350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7" name="Shape 27"/>
          <p:cNvCxnSpPr/>
          <p:nvPr/>
        </p:nvCxnSpPr>
        <p:spPr>
          <a:xfrm rot="10800000" flipH="1">
            <a:off x="46228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8" name="Shape 28"/>
          <p:cNvCxnSpPr/>
          <p:nvPr/>
        </p:nvCxnSpPr>
        <p:spPr>
          <a:xfrm rot="10800000" flipH="1">
            <a:off x="635000" y="57528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9" name="Shape 29"/>
          <p:cNvCxnSpPr/>
          <p:nvPr/>
        </p:nvCxnSpPr>
        <p:spPr>
          <a:xfrm>
            <a:off x="4635500" y="5753100"/>
            <a:ext cx="7731807" cy="17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0" name="Shape 30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sp>
        <p:nvSpPr>
          <p:cNvPr id="31" name="Shape 31"/>
          <p:cNvSpPr/>
          <p:nvPr/>
        </p:nvSpPr>
        <p:spPr>
          <a:xfrm>
            <a:off x="46355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</a:p>
        </p:txBody>
      </p:sp>
      <p:sp>
        <p:nvSpPr>
          <p:cNvPr id="32" name="Shape 32"/>
          <p:cNvSpPr/>
          <p:nvPr/>
        </p:nvSpPr>
        <p:spPr>
          <a:xfrm>
            <a:off x="4635500" y="5359400"/>
            <a:ext cx="7746999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33" name="Shape 33"/>
          <p:cNvSpPr/>
          <p:nvPr/>
        </p:nvSpPr>
        <p:spPr>
          <a:xfrm>
            <a:off x="635000" y="53594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" name="Shape 3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7" name="Shape 37"/>
          <p:cNvCxnSpPr/>
          <p:nvPr/>
        </p:nvCxnSpPr>
        <p:spPr>
          <a:xfrm rot="10800000" flipH="1">
            <a:off x="86233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8" name="Shape 38"/>
          <p:cNvCxnSpPr/>
          <p:nvPr/>
        </p:nvCxnSpPr>
        <p:spPr>
          <a:xfrm rot="10800000" flipH="1">
            <a:off x="6350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9" name="Shape 39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40" name="Shape 40"/>
          <p:cNvSpPr/>
          <p:nvPr/>
        </p:nvSpPr>
        <p:spPr>
          <a:xfrm>
            <a:off x="8636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MAC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hape 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Shape 4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4" name="Shape 4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299" cy="328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MAC Book Pro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2" y="1556145"/>
            <a:ext cx="7328694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hape 4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9" name="Shape 4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Pad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Shape 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299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Shape 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4" name="Shape 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599" cy="408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hape 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Shape 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2592"/>
              </a:lnSpc>
              <a:spcBef>
                <a:spcPts val="0"/>
              </a:spcBef>
              <a:defRPr/>
            </a:lvl1pPr>
            <a:lvl2pPr marL="0" marR="0" lvl="1" indent="228600" algn="l" rtl="0">
              <a:lnSpc>
                <a:spcPct val="92592"/>
              </a:lnSpc>
              <a:spcBef>
                <a:spcPts val="0"/>
              </a:spcBef>
              <a:defRPr/>
            </a:lvl2pPr>
            <a:lvl3pPr marL="0" marR="0" lvl="2" indent="457200" algn="l" rtl="0">
              <a:lnSpc>
                <a:spcPct val="92592"/>
              </a:lnSpc>
              <a:spcBef>
                <a:spcPts val="0"/>
              </a:spcBef>
              <a:defRPr/>
            </a:lvl3pPr>
            <a:lvl4pPr marL="0" marR="0" lvl="3" indent="685800" algn="l" rtl="0">
              <a:lnSpc>
                <a:spcPct val="92592"/>
              </a:lnSpc>
              <a:spcBef>
                <a:spcPts val="0"/>
              </a:spcBef>
              <a:defRPr/>
            </a:lvl4pPr>
            <a:lvl5pPr marL="0" marR="0" lvl="4" indent="914400" algn="l" rtl="0">
              <a:lnSpc>
                <a:spcPct val="92592"/>
              </a:lnSpc>
              <a:spcBef>
                <a:spcPts val="0"/>
              </a:spcBef>
              <a:defRPr/>
            </a:lvl5pPr>
            <a:lvl6pPr marL="0" marR="0" lvl="5" indent="1143000" algn="l" rtl="0">
              <a:lnSpc>
                <a:spcPct val="92592"/>
              </a:lnSpc>
              <a:spcBef>
                <a:spcPts val="0"/>
              </a:spcBef>
              <a:defRPr/>
            </a:lvl6pPr>
            <a:lvl7pPr marL="0" marR="0" lvl="6" indent="1371600" algn="l" rtl="0">
              <a:lnSpc>
                <a:spcPct val="92592"/>
              </a:lnSpc>
              <a:spcBef>
                <a:spcPts val="0"/>
              </a:spcBef>
              <a:defRPr/>
            </a:lvl7pPr>
            <a:lvl8pPr marL="0" marR="0" lvl="7" indent="1600200" algn="l" rtl="0">
              <a:lnSpc>
                <a:spcPct val="92592"/>
              </a:lnSpc>
              <a:spcBef>
                <a:spcPts val="0"/>
              </a:spcBef>
              <a:defRPr/>
            </a:lvl8pPr>
            <a:lvl9pPr marL="0" marR="0" lvl="8" indent="1828800" algn="l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1" cy="380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defRPr/>
            </a:lvl1pPr>
            <a:lvl2pPr marL="660400" marR="0" lvl="1" indent="-78740" algn="l" rtl="0">
              <a:spcBef>
                <a:spcPts val="1000"/>
              </a:spcBef>
              <a:buFont typeface="Merriweather Sans"/>
              <a:buChar char="‣"/>
              <a:defRPr/>
            </a:lvl2pPr>
            <a:lvl3pPr marL="1117600" marR="0" lvl="2" indent="-78739" algn="l" rtl="0">
              <a:spcBef>
                <a:spcPts val="1000"/>
              </a:spcBef>
              <a:buFont typeface="Merriweather Sans"/>
              <a:buChar char="‣"/>
              <a:defRPr/>
            </a:lvl3pPr>
            <a:lvl4pPr marL="1574800" marR="0" lvl="3" indent="-78739" algn="l" rtl="0">
              <a:spcBef>
                <a:spcPts val="1000"/>
              </a:spcBef>
              <a:buFont typeface="Merriweather Sans"/>
              <a:buChar char="‣"/>
              <a:defRPr/>
            </a:lvl4pPr>
            <a:lvl5pPr marL="2032000" marR="0" lvl="4" indent="-78739" algn="l" rtl="0">
              <a:spcBef>
                <a:spcPts val="1000"/>
              </a:spcBef>
              <a:buFont typeface="Merriweather Sans"/>
              <a:buChar char="‣"/>
              <a:defRPr/>
            </a:lvl5pPr>
            <a:lvl6pPr marL="2654300" marR="0" lvl="5" indent="-78739" algn="l" rtl="0">
              <a:spcBef>
                <a:spcPts val="1000"/>
              </a:spcBef>
              <a:buFont typeface="Arial"/>
              <a:buChar char="•"/>
              <a:defRPr/>
            </a:lvl6pPr>
            <a:lvl7pPr marL="3009900" marR="0" lvl="6" indent="-78739" algn="l" rtl="0">
              <a:spcBef>
                <a:spcPts val="1000"/>
              </a:spcBef>
              <a:buFont typeface="Arial"/>
              <a:buChar char="•"/>
              <a:defRPr/>
            </a:lvl7pPr>
            <a:lvl8pPr marL="3365500" marR="0" lvl="7" indent="-78740" algn="l" rtl="0">
              <a:spcBef>
                <a:spcPts val="1000"/>
              </a:spcBef>
              <a:buFont typeface="Arial"/>
              <a:buChar char="•"/>
              <a:defRPr/>
            </a:lvl8pPr>
            <a:lvl9pPr marL="3721100" marR="0" lvl="8" indent="-78740" algn="l" rtl="0">
              <a:spcBef>
                <a:spcPts val="100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5" r:id="rId26"/>
    <p:sldLayoutId id="2147483676" r:id="rId27"/>
    <p:sldLayoutId id="2147483677" r:id="rId28"/>
    <p:sldLayoutId id="2147483678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interactive/2012/11/02/us/politics/paths-to-the-white-house.html?_r=0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projects.fivethirtyeight.com/2015-nfl-predictions/" TargetMode="External"/><Relationship Id="rId4" Type="http://schemas.openxmlformats.org/officeDocument/2006/relationships/hyperlink" Target="http://www.informationisbeautiful.net/visualizations/who-old-are-you/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/>
        </p:nvSpPr>
        <p:spPr>
          <a:xfrm>
            <a:off x="635000" y="5778500"/>
            <a:ext cx="11734800" cy="863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1428"/>
              </a:lnSpc>
              <a:spcBef>
                <a:spcPts val="0"/>
              </a:spcBef>
              <a:buSzPct val="25000"/>
              <a:buNone/>
            </a:pPr>
            <a:r>
              <a:rPr lang="en-US" sz="2800" b="0" i="1" u="none" strike="noStrike" cap="none" dirty="0" smtClean="0">
                <a:solidFill>
                  <a:srgbClr val="E52123"/>
                </a:solidFill>
                <a:latin typeface="Georgia"/>
                <a:ea typeface="Georgia"/>
                <a:cs typeface="Georgia"/>
                <a:sym typeface="Georgia"/>
              </a:rPr>
              <a:t>Doug Friedman</a:t>
            </a:r>
            <a:endParaRPr lang="en-US" sz="2800" b="0" i="1" u="none" strike="noStrike" cap="none" dirty="0">
              <a:solidFill>
                <a:srgbClr val="E5212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635000" y="1574800"/>
            <a:ext cx="11734800" cy="3721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</a:t>
            </a:r>
          </a:p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DATA SCIENCE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YOUR TURN</a:t>
            </a:r>
            <a:endParaRPr lang="en-US"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4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383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4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Can you think of </a:t>
            </a:r>
            <a:r>
              <a:rPr lang="en-US" sz="4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other organizations that use data science? </a:t>
            </a:r>
          </a:p>
          <a:p>
            <a:pPr marL="203200" lvl="0" indent="-383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endParaRPr lang="en-US" sz="4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383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4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 do they use data science to accomplish their goals?</a:t>
            </a:r>
            <a:endParaRPr lang="en-US" sz="4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WHO USES DATA </a:t>
            </a: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SCIENCE?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83423" y="1593850"/>
            <a:ext cx="8067675" cy="3810000"/>
            <a:chOff x="711200" y="1593850"/>
            <a:chExt cx="8067675" cy="38100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1593850"/>
              <a:ext cx="8067675" cy="876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8" name="Picture 4" descr="https://img.washingtonpost.com/wp-apps/imrs.php?src=https://img.washingtonpost.com/rf/image_960w/2010-2019/Wires/Images/2016-07-26/Bloomberg/300708647_0-6.jpg&amp;w=148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600" y="2475832"/>
              <a:ext cx="4393507" cy="2928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3812425" y="3386478"/>
            <a:ext cx="8508951" cy="3069466"/>
            <a:chOff x="3840202" y="3386478"/>
            <a:chExt cx="8508951" cy="3069466"/>
          </a:xfrm>
        </p:grpSpPr>
        <p:pic>
          <p:nvPicPr>
            <p:cNvPr id="6153" name="Picture 9" descr="https://lh5.googleusercontent.com/FsLgqprH3mZcrvf6xzUSaA8lGtqfhnWQft-L9ICPfLAv06zASRVNGqnyGOrswPmZOEBfx7YC-Y7e2VpE-YUtgF2U9mKIB7tTKflY1n8c8y2hfrEPOOZ-4fGhn_TrNfQ4-N9glyA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7600" y="3386478"/>
              <a:ext cx="6076950" cy="2990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4" name="Picture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0202" y="5926401"/>
              <a:ext cx="8508951" cy="529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4318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Data Science involves a variety of roles, not just one.</a:t>
            </a:r>
          </a:p>
        </p:txBody>
      </p:sp>
      <p:sp>
        <p:nvSpPr>
          <p:cNvPr id="319" name="Shape 319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WHAT ARE THE ROLES IN DATA SCIENCE?</a:t>
            </a:r>
          </a:p>
        </p:txBody>
      </p:sp>
      <p:pic>
        <p:nvPicPr>
          <p:cNvPr id="320" name="Shape 320"/>
          <p:cNvPicPr preferRelativeResize="0"/>
          <p:nvPr/>
        </p:nvPicPr>
        <p:blipFill rotWithShape="1">
          <a:blip r:embed="rId3">
            <a:alphaModFix/>
          </a:blip>
          <a:srcRect t="4604"/>
          <a:stretch/>
        </p:blipFill>
        <p:spPr>
          <a:xfrm>
            <a:off x="1278124" y="2812648"/>
            <a:ext cx="10448574" cy="335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35006" y="11472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Data Science involves a variety of skill sets, not just one.</a:t>
            </a:r>
          </a:p>
        </p:txBody>
      </p:sp>
      <p:sp>
        <p:nvSpPr>
          <p:cNvPr id="326" name="Shape 326"/>
          <p:cNvSpPr/>
          <p:nvPr/>
        </p:nvSpPr>
        <p:spPr>
          <a:xfrm>
            <a:off x="635000" y="715575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WHAT ARE THE ROLES IN DATA SCIENCE?</a:t>
            </a:r>
          </a:p>
        </p:txBody>
      </p:sp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500" y="2319250"/>
            <a:ext cx="6962975" cy="478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35003" y="1292775"/>
            <a:ext cx="52419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These roles prioritize different                                                                                    skill sets.</a:t>
            </a:r>
          </a:p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However, all roles involve some                                                                         part of each skillset.</a:t>
            </a:r>
          </a:p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Where are your strengths and weaknesses?</a:t>
            </a:r>
          </a:p>
        </p:txBody>
      </p:sp>
      <p:sp>
        <p:nvSpPr>
          <p:cNvPr id="333" name="Shape 33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WHAT ARE THE ROLES IN DATA SCIENCE?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1000" y="1441450"/>
            <a:ext cx="5410200" cy="5202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QUIZ</a:t>
            </a:r>
          </a:p>
        </p:txBody>
      </p:sp>
      <p:sp>
        <p:nvSpPr>
          <p:cNvPr id="340" name="Shape 340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DATA SCIENCE BASELINE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Shape 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Shape 346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0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7" name="Shape 347"/>
          <p:cNvSpPr/>
          <p:nvPr/>
        </p:nvSpPr>
        <p:spPr>
          <a:xfrm>
            <a:off x="2961475" y="1670050"/>
            <a:ext cx="7559399" cy="38367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457200" marR="0" lvl="0" indent="-342900" algn="l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AutoNum type="arabicPeriod"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Form groups of </a:t>
            </a:r>
            <a:r>
              <a:rPr lang="en-US" sz="1800" dirty="0" smtClean="0">
                <a:latin typeface="Georgia"/>
                <a:ea typeface="Georgia"/>
                <a:cs typeface="Georgia"/>
                <a:sym typeface="Georgia"/>
              </a:rPr>
              <a:t>three</a:t>
            </a: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Answer the following questions.  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True or False:  </a:t>
            </a: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Hair color </a:t>
            </a: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(coded </a:t>
            </a: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blonde=0</a:t>
            </a: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brown=1, red=2, black=3) </a:t>
            </a: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is a continuous variable.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According to the </a:t>
            </a: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below, </a:t>
            </a: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BMI is the _____</a:t>
            </a:r>
          </a:p>
          <a:p>
            <a:pPr marL="1371600" lvl="2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romanLcPeriod"/>
            </a:pP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Outcome</a:t>
            </a:r>
          </a:p>
          <a:p>
            <a:pPr marL="1371600" lvl="2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romanLcPeriod"/>
            </a:pP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Predictor</a:t>
            </a:r>
          </a:p>
          <a:p>
            <a:pPr marL="1371600" lvl="2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romanLcPeriod"/>
            </a:pP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Covariate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Draw a normal distribution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True or False:  Linear regression is an unsupervised learning algorithm.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is a hypothesis test?</a:t>
            </a:r>
          </a:p>
        </p:txBody>
      </p:sp>
      <p:sp>
        <p:nvSpPr>
          <p:cNvPr id="348" name="Shape 348"/>
          <p:cNvSpPr/>
          <p:nvPr/>
        </p:nvSpPr>
        <p:spPr>
          <a:xfrm>
            <a:off x="2989800" y="1499951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>
                <a:latin typeface="Oswald"/>
                <a:ea typeface="Oswald"/>
                <a:cs typeface="Oswald"/>
                <a:sym typeface="Oswald"/>
              </a:rPr>
              <a:t>DIRECTIONS  (10 minutes)</a:t>
            </a:r>
          </a:p>
        </p:txBody>
      </p:sp>
      <p:cxnSp>
        <p:nvCxnSpPr>
          <p:cNvPr id="349" name="Shape 349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50" name="Shape 350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ACTIVITY: DATA SCIENCE BASELINE QUIZ</a:t>
            </a:r>
          </a:p>
        </p:txBody>
      </p:sp>
      <p:pic>
        <p:nvPicPr>
          <p:cNvPr id="8" name="Shape 361"/>
          <p:cNvPicPr preferRelativeResize="0"/>
          <p:nvPr/>
        </p:nvPicPr>
        <p:blipFill rotWithShape="1">
          <a:blip r:embed="rId4">
            <a:alphaModFix/>
          </a:blip>
          <a:srcRect b="67487"/>
          <a:stretch/>
        </p:blipFill>
        <p:spPr>
          <a:xfrm>
            <a:off x="3301998" y="5480050"/>
            <a:ext cx="7315201" cy="1720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367" name="Shape 367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THE DATA SCIENCE WORKFLOW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Similar to the scientific method, it is a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methodology for </a:t>
            </a: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approaching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data science problems and </a:t>
            </a: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breaking them down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into manageable parts.</a:t>
            </a: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The goal of the workflow is to help produce </a:t>
            </a:r>
            <a:r>
              <a:rPr lang="en-US" sz="2800" i="1" dirty="0" smtClean="0">
                <a:latin typeface="Georgia"/>
                <a:ea typeface="Georgia"/>
                <a:cs typeface="Georgia"/>
                <a:sym typeface="Georgia"/>
              </a:rPr>
              <a:t>reliable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and </a:t>
            </a:r>
            <a:r>
              <a:rPr lang="en-US" sz="2800" i="1" dirty="0">
                <a:latin typeface="Georgia"/>
                <a:ea typeface="Georgia"/>
                <a:cs typeface="Georgia"/>
                <a:sym typeface="Georgia"/>
              </a:rPr>
              <a:t>reproducible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results to data science problems.</a:t>
            </a: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i="1" dirty="0">
                <a:latin typeface="Georgia"/>
                <a:ea typeface="Georgia"/>
                <a:cs typeface="Georgia"/>
                <a:sym typeface="Georgia"/>
              </a:rPr>
              <a:t>Reliable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: 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Your findings are </a:t>
            </a: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accurate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and </a:t>
            </a: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defensible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i="1" dirty="0">
                <a:latin typeface="Georgia"/>
                <a:ea typeface="Georgia"/>
                <a:cs typeface="Georgia"/>
                <a:sym typeface="Georgia"/>
              </a:rPr>
              <a:t>Reproducible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: 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Other data scientists can </a:t>
            </a:r>
            <a:r>
              <a:rPr lang="en-US" sz="2800" b="1" dirty="0">
                <a:latin typeface="Georgia"/>
                <a:ea typeface="Georgia"/>
                <a:cs typeface="Georgia"/>
                <a:sym typeface="Georgia"/>
              </a:rPr>
              <a:t>follow your </a:t>
            </a: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process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and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get the </a:t>
            </a:r>
            <a:r>
              <a:rPr lang="en-US" sz="2800" b="1" dirty="0">
                <a:latin typeface="Georgia"/>
                <a:ea typeface="Georgia"/>
                <a:cs typeface="Georgia"/>
                <a:sym typeface="Georgia"/>
              </a:rPr>
              <a:t>same </a:t>
            </a: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exact results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.</a:t>
            </a: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3" name="Shape 37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The steps: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 u="sng" dirty="0">
                <a:latin typeface="Georgia"/>
                <a:ea typeface="Georgia"/>
                <a:cs typeface="Georgia"/>
                <a:sym typeface="Georgia"/>
              </a:rPr>
              <a:t>Identify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 the problem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 u="sng" dirty="0">
                <a:latin typeface="Georgia"/>
                <a:ea typeface="Georgia"/>
                <a:cs typeface="Georgia"/>
                <a:sym typeface="Georgia"/>
              </a:rPr>
              <a:t>Acquire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 the data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 u="sng" dirty="0">
                <a:latin typeface="Georgia"/>
                <a:ea typeface="Georgia"/>
                <a:cs typeface="Georgia"/>
                <a:sym typeface="Georgia"/>
              </a:rPr>
              <a:t>Parse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 the data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 u="sng" dirty="0">
                <a:latin typeface="Georgia"/>
                <a:ea typeface="Georgia"/>
                <a:cs typeface="Georgia"/>
                <a:sym typeface="Georgia"/>
              </a:rPr>
              <a:t>Mine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 the data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 u="sng" dirty="0">
                <a:latin typeface="Georgia"/>
                <a:ea typeface="Georgia"/>
                <a:cs typeface="Georgia"/>
                <a:sym typeface="Georgia"/>
              </a:rPr>
              <a:t>Refine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 the data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 u="sng" dirty="0">
                <a:latin typeface="Georgia"/>
                <a:ea typeface="Georgia"/>
                <a:cs typeface="Georgia"/>
                <a:sym typeface="Georgia"/>
              </a:rPr>
              <a:t>Build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 a data model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 u="sng" dirty="0">
                <a:latin typeface="Georgia"/>
                <a:ea typeface="Georgia"/>
                <a:cs typeface="Georgia"/>
                <a:sym typeface="Georgia"/>
              </a:rPr>
              <a:t>Present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 the results</a:t>
            </a:r>
          </a:p>
        </p:txBody>
      </p:sp>
      <p:sp>
        <p:nvSpPr>
          <p:cNvPr id="379" name="Shape 379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380" name="Shape 3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1502" y="1272925"/>
            <a:ext cx="4264698" cy="564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WELCOME TO DATA SCIENCE</a:t>
            </a:r>
          </a:p>
        </p:txBody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35006" y="194025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Describe the roles and components of a successful learning environment</a:t>
            </a:r>
          </a:p>
          <a:p>
            <a:pPr marL="203200" lvl="0" indent="-25654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Define data science and the data science workflow</a:t>
            </a:r>
          </a:p>
          <a:p>
            <a:pPr marL="203200" lvl="0" indent="-25654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Apply the data science workflow to meet your classmates</a:t>
            </a:r>
          </a:p>
          <a:p>
            <a:pPr marL="203200" lvl="0" indent="-25654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Setup your development environment and review python basics</a:t>
            </a:r>
          </a:p>
          <a:p>
            <a:pPr marR="0" lvl="0" algn="l" rtl="0">
              <a:spcBef>
                <a:spcPts val="100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lang="en-US" sz="5400" b="1" dirty="0" smtClean="0">
                <a:latin typeface="Oswald"/>
                <a:ea typeface="Oswald"/>
                <a:cs typeface="Oswald"/>
                <a:sym typeface="Oswald"/>
              </a:rPr>
              <a:t>TODAY’S LEARNING </a:t>
            </a:r>
            <a:r>
              <a:rPr lang="en-US" sz="5400" b="1" dirty="0">
                <a:latin typeface="Oswald"/>
                <a:ea typeface="Oswald"/>
                <a:cs typeface="Oswald"/>
                <a:sym typeface="Oswald"/>
              </a:rPr>
              <a:t>OBJECTIVES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387" name="Shape 387" descr="1 Identif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999" y="1932014"/>
            <a:ext cx="11734798" cy="343847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244598" y="6037944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Georgia" panose="02040502050405020303" pitchFamily="18" charset="0"/>
              </a:rPr>
              <a:t>What is the </a:t>
            </a:r>
            <a:r>
              <a:rPr lang="en-US" sz="3600" b="1" dirty="0" smtClean="0">
                <a:latin typeface="Georgia" panose="02040502050405020303" pitchFamily="18" charset="0"/>
              </a:rPr>
              <a:t>scope</a:t>
            </a:r>
            <a:r>
              <a:rPr lang="en-US" sz="3600" dirty="0" smtClean="0">
                <a:latin typeface="Georgia" panose="02040502050405020303" pitchFamily="18" charset="0"/>
              </a:rPr>
              <a:t> of my problem?</a:t>
            </a:r>
            <a:endParaRPr lang="en-US" sz="3600" dirty="0">
              <a:latin typeface="Georgia" panose="020405020504050203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394" name="Shape 394" descr="2 Acquire.png"/>
          <p:cNvPicPr preferRelativeResize="0"/>
          <p:nvPr/>
        </p:nvPicPr>
        <p:blipFill rotWithShape="1">
          <a:blip r:embed="rId3">
            <a:alphaModFix/>
          </a:blip>
          <a:srcRect l="367" r="367"/>
          <a:stretch/>
        </p:blipFill>
        <p:spPr>
          <a:xfrm>
            <a:off x="634999" y="1932014"/>
            <a:ext cx="11734798" cy="343847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244598" y="6037944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Georgia" panose="02040502050405020303" pitchFamily="18" charset="0"/>
              </a:rPr>
              <a:t>What </a:t>
            </a:r>
            <a:r>
              <a:rPr lang="en-US" sz="3600" b="1" dirty="0" smtClean="0">
                <a:latin typeface="Georgia" panose="02040502050405020303" pitchFamily="18" charset="0"/>
              </a:rPr>
              <a:t>tools</a:t>
            </a:r>
            <a:r>
              <a:rPr lang="en-US" sz="3600" dirty="0" smtClean="0">
                <a:latin typeface="Georgia" panose="02040502050405020303" pitchFamily="18" charset="0"/>
              </a:rPr>
              <a:t> do I need to solve my problem?</a:t>
            </a:r>
            <a:endParaRPr lang="en-US" sz="3600" dirty="0">
              <a:latin typeface="Georgia" panose="020405020504050203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401" name="Shape 401" descr="3 Parse.png"/>
          <p:cNvPicPr preferRelativeResize="0"/>
          <p:nvPr/>
        </p:nvPicPr>
        <p:blipFill rotWithShape="1">
          <a:blip r:embed="rId3">
            <a:alphaModFix/>
          </a:blip>
          <a:srcRect l="3497" r="3488"/>
          <a:stretch/>
        </p:blipFill>
        <p:spPr>
          <a:xfrm>
            <a:off x="635000" y="1931999"/>
            <a:ext cx="11734800" cy="343851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244598" y="6037944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Georgia" panose="02040502050405020303" pitchFamily="18" charset="0"/>
              </a:rPr>
              <a:t>What </a:t>
            </a:r>
            <a:r>
              <a:rPr lang="en-US" sz="3600" b="1" dirty="0" smtClean="0">
                <a:latin typeface="Georgia" panose="02040502050405020303" pitchFamily="18" charset="0"/>
              </a:rPr>
              <a:t>information</a:t>
            </a:r>
            <a:r>
              <a:rPr lang="en-US" sz="3600" dirty="0" smtClean="0">
                <a:latin typeface="Georgia" panose="02040502050405020303" pitchFamily="18" charset="0"/>
              </a:rPr>
              <a:t> is in this data?</a:t>
            </a:r>
            <a:endParaRPr lang="en-US" sz="3600" dirty="0">
              <a:latin typeface="Georgia" panose="020405020504050203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408" name="Shape 408" descr="4 Mine.png"/>
          <p:cNvPicPr preferRelativeResize="0"/>
          <p:nvPr/>
        </p:nvPicPr>
        <p:blipFill rotWithShape="1">
          <a:blip r:embed="rId3">
            <a:alphaModFix/>
          </a:blip>
          <a:srcRect l="4103" r="4094"/>
          <a:stretch/>
        </p:blipFill>
        <p:spPr>
          <a:xfrm>
            <a:off x="634999" y="1932025"/>
            <a:ext cx="11734797" cy="34384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244598" y="6037944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Georgia" panose="02040502050405020303" pitchFamily="18" charset="0"/>
              </a:rPr>
              <a:t>How can I </a:t>
            </a:r>
            <a:r>
              <a:rPr lang="en-US" sz="3600" b="1" dirty="0" smtClean="0">
                <a:latin typeface="Georgia" panose="02040502050405020303" pitchFamily="18" charset="0"/>
              </a:rPr>
              <a:t>prepare </a:t>
            </a:r>
            <a:r>
              <a:rPr lang="en-US" sz="3600" dirty="0" smtClean="0">
                <a:latin typeface="Georgia" panose="02040502050405020303" pitchFamily="18" charset="0"/>
              </a:rPr>
              <a:t>this data for analysis?</a:t>
            </a:r>
            <a:endParaRPr lang="en-US" sz="3600" dirty="0">
              <a:latin typeface="Georgia" panose="020405020504050203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415" name="Shape 415" descr="5 Refine.png"/>
          <p:cNvPicPr preferRelativeResize="0"/>
          <p:nvPr/>
        </p:nvPicPr>
        <p:blipFill rotWithShape="1">
          <a:blip r:embed="rId3">
            <a:alphaModFix/>
          </a:blip>
          <a:srcRect l="777" r="777"/>
          <a:stretch/>
        </p:blipFill>
        <p:spPr>
          <a:xfrm>
            <a:off x="635000" y="1932025"/>
            <a:ext cx="11734800" cy="34384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244598" y="6037944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Georgia" panose="02040502050405020303" pitchFamily="18" charset="0"/>
              </a:rPr>
              <a:t>What </a:t>
            </a:r>
            <a:r>
              <a:rPr lang="en-US" sz="3600" b="1" dirty="0" smtClean="0">
                <a:latin typeface="Georgia" panose="02040502050405020303" pitchFamily="18" charset="0"/>
              </a:rPr>
              <a:t>patterns </a:t>
            </a:r>
            <a:r>
              <a:rPr lang="en-US" sz="3600" dirty="0" smtClean="0">
                <a:latin typeface="Georgia" panose="02040502050405020303" pitchFamily="18" charset="0"/>
              </a:rPr>
              <a:t>are in this data?</a:t>
            </a:r>
            <a:endParaRPr lang="en-US" sz="3600" dirty="0">
              <a:latin typeface="Georgia" panose="020405020504050203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422" name="Shape 422" descr="6 Build.png"/>
          <p:cNvPicPr preferRelativeResize="0"/>
          <p:nvPr/>
        </p:nvPicPr>
        <p:blipFill rotWithShape="1">
          <a:blip r:embed="rId3">
            <a:alphaModFix/>
          </a:blip>
          <a:srcRect l="4767" r="4767"/>
          <a:stretch/>
        </p:blipFill>
        <p:spPr>
          <a:xfrm>
            <a:off x="634999" y="1932012"/>
            <a:ext cx="11734800" cy="343847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244598" y="6037944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Georgia" panose="02040502050405020303" pitchFamily="18" charset="0"/>
              </a:rPr>
              <a:t>How can I </a:t>
            </a:r>
            <a:r>
              <a:rPr lang="en-US" sz="3600" b="1" dirty="0" smtClean="0">
                <a:latin typeface="Georgia" panose="02040502050405020303" pitchFamily="18" charset="0"/>
              </a:rPr>
              <a:t>model</a:t>
            </a:r>
            <a:r>
              <a:rPr lang="en-US" sz="3600" dirty="0" smtClean="0">
                <a:latin typeface="Georgia" panose="02040502050405020303" pitchFamily="18" charset="0"/>
              </a:rPr>
              <a:t> this data to solve my problem?</a:t>
            </a:r>
            <a:endParaRPr lang="en-US" sz="3600" dirty="0">
              <a:latin typeface="Georgia" panose="020405020504050203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429" name="Shape 429" descr="7 Present.png"/>
          <p:cNvPicPr preferRelativeResize="0"/>
          <p:nvPr/>
        </p:nvPicPr>
        <p:blipFill rotWithShape="1">
          <a:blip r:embed="rId3">
            <a:alphaModFix/>
          </a:blip>
          <a:srcRect l="1978" r="1987"/>
          <a:stretch/>
        </p:blipFill>
        <p:spPr>
          <a:xfrm>
            <a:off x="635000" y="1932025"/>
            <a:ext cx="11734799" cy="343845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244598" y="6037944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Georgia" panose="02040502050405020303" pitchFamily="18" charset="0"/>
              </a:rPr>
              <a:t>How do I </a:t>
            </a:r>
            <a:r>
              <a:rPr lang="en-US" sz="3600" b="1" dirty="0" smtClean="0">
                <a:latin typeface="Georgia" panose="02040502050405020303" pitchFamily="18" charset="0"/>
              </a:rPr>
              <a:t>communicate </a:t>
            </a:r>
            <a:r>
              <a:rPr lang="en-US" sz="3600" dirty="0" smtClean="0">
                <a:latin typeface="Georgia" panose="02040502050405020303" pitchFamily="18" charset="0"/>
              </a:rPr>
              <a:t>my solution?</a:t>
            </a:r>
            <a:endParaRPr lang="en-US" sz="3600" dirty="0">
              <a:latin typeface="Georgia" panose="020405020504050203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YOUR TURN</a:t>
            </a:r>
            <a:endParaRPr lang="en-US"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4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383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4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Do you think the data science workflow could fit into your current role? Why or why not?</a:t>
            </a:r>
          </a:p>
          <a:p>
            <a:pPr marL="203200" lvl="0" indent="-383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endParaRPr lang="en-US" sz="4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383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4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do you think are the most challenging parts of the data science workflow?</a:t>
            </a:r>
          </a:p>
        </p:txBody>
      </p:sp>
    </p:spTree>
    <p:extLst>
      <p:ext uri="{BB962C8B-B14F-4D97-AF65-F5344CB8AC3E}">
        <p14:creationId xmlns:p14="http://schemas.microsoft.com/office/powerpoint/2010/main" val="134547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>
            <a:spLocks noGrp="1"/>
          </p:cNvSpPr>
          <p:nvPr>
            <p:ph type="body" idx="1"/>
          </p:nvPr>
        </p:nvSpPr>
        <p:spPr>
          <a:xfrm>
            <a:off x="634999" y="1292775"/>
            <a:ext cx="88773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Problem Statement:  “</a:t>
            </a:r>
            <a:r>
              <a:rPr lang="en-US" sz="2800" dirty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Using Planet Express customer data from January 3001-3005, determine how likely previous customers are to request a repeat delivery using demographic information (profession, company size, location) and previous delivery data (days since last delivery, number of total deliveries).”</a:t>
            </a:r>
          </a:p>
        </p:txBody>
      </p:sp>
      <p:sp>
        <p:nvSpPr>
          <p:cNvPr id="435" name="Shape 435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FUTURAMA EXAMPLE</a:t>
            </a:r>
          </a:p>
        </p:txBody>
      </p:sp>
      <p:sp>
        <p:nvSpPr>
          <p:cNvPr id="437" name="Shape 437"/>
          <p:cNvSpPr txBox="1">
            <a:spLocks noGrp="1"/>
          </p:cNvSpPr>
          <p:nvPr>
            <p:ph type="body" idx="1"/>
          </p:nvPr>
        </p:nvSpPr>
        <p:spPr>
          <a:xfrm>
            <a:off x="635000" y="4671075"/>
            <a:ext cx="11734800" cy="2379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203200" marR="0" lvl="0" indent="-256540" algn="l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We can use the Data Science workflow to work through this problem.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026" name="Picture 2" descr="http://img01.deviantart.net/996e/i/2011/061/7/7/planet_express_insignia_by_viperaviator-d3arnp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0" y="1746250"/>
            <a:ext cx="2837382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Identify the business/product objectives.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Identify and hypothesize goals and criteria for success.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Create a set of questions to help you identify the correct data set.</a:t>
            </a:r>
          </a:p>
        </p:txBody>
      </p:sp>
      <p:sp>
        <p:nvSpPr>
          <p:cNvPr id="443" name="Shape 44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FUTURAMA EXAMPLE:  IDENTIFY THE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2123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SzPct val="25000"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COURSE</a:t>
            </a:r>
          </a:p>
        </p:txBody>
      </p:sp>
      <p:sp>
        <p:nvSpPr>
          <p:cNvPr id="246" name="Shape 246"/>
          <p:cNvSpPr/>
          <p:nvPr/>
        </p:nvSpPr>
        <p:spPr>
          <a:xfrm>
            <a:off x="635000" y="1473200"/>
            <a:ext cx="11734800" cy="280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lnSpc>
                <a:spcPct val="88333"/>
              </a:lnSpc>
              <a:buSzPct val="25000"/>
            </a:pPr>
            <a:r>
              <a:rPr lang="en-US" sz="96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PRE-WORK </a:t>
            </a:r>
          </a:p>
        </p:txBody>
      </p:sp>
    </p:spTree>
    <p:extLst>
      <p:ext uri="{BB962C8B-B14F-4D97-AF65-F5344CB8AC3E}">
        <p14:creationId xmlns:p14="http://schemas.microsoft.com/office/powerpoint/2010/main" val="13647113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Ideal data vs. data that is available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Learn about limitations of the data.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What data is available for this example?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What kind of questions might we want to ask about the data?</a:t>
            </a:r>
          </a:p>
        </p:txBody>
      </p:sp>
      <p:sp>
        <p:nvSpPr>
          <p:cNvPr id="449" name="Shape 449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FUTURAMA EXAMPLE:  ACQUIRE THE DATA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Questions to ask about the data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Is there enough data?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Does it appropriately align with the question/problem statement?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Can the dataset be trusted?  How was it collected?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Is this dataset aggregated?  Can we use the aggregation or do we need to get it pre-aggregated?</a:t>
            </a:r>
          </a:p>
        </p:txBody>
      </p:sp>
      <p:sp>
        <p:nvSpPr>
          <p:cNvPr id="455" name="Shape 455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FUTURAMA EXAMPLE:  ACQUIRE THE DATA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Secondary data = we didn’t directly collect it ourselves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Example data dictionary</a:t>
            </a:r>
          </a:p>
        </p:txBody>
      </p:sp>
      <p:sp>
        <p:nvSpPr>
          <p:cNvPr id="461" name="Shape 46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FUTURAMA EXAMPLE:  PARSE THE DATA</a:t>
            </a:r>
          </a:p>
        </p:txBody>
      </p:sp>
      <p:graphicFrame>
        <p:nvGraphicFramePr>
          <p:cNvPr id="462" name="Shape 462"/>
          <p:cNvGraphicFramePr/>
          <p:nvPr/>
        </p:nvGraphicFramePr>
        <p:xfrm>
          <a:off x="622750" y="3204475"/>
          <a:ext cx="12078800" cy="3626970"/>
        </p:xfrm>
        <a:graphic>
          <a:graphicData uri="http://schemas.openxmlformats.org/drawingml/2006/table">
            <a:tbl>
              <a:tblPr>
                <a:noFill/>
                <a:tableStyleId>{96B487D6-28D1-4E24-8D21-F9EB4BAB2077}</a:tableStyleId>
              </a:tblPr>
              <a:tblGrid>
                <a:gridCol w="3629275"/>
                <a:gridCol w="4181550"/>
                <a:gridCol w="4267975"/>
              </a:tblGrid>
              <a:tr h="60960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Variable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Description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Type of Variable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Profession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Title of the account owner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Categorical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Company Size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1- small, 2- medium, 3- large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Categorical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Location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Planet of the company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Categorical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Days Since Last Delivery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Integer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Continuous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Number of Deliveries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Integer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Continuous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Questions to ask while parsing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Is there documentation for the data?  Is there a data dictionary?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What kind of filtering, sorting, or simple visualizations can help understand the data?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What information is contained in the data?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What data types are the variables?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Are there outliers?  Are there trends?</a:t>
            </a:r>
          </a:p>
        </p:txBody>
      </p:sp>
      <p:sp>
        <p:nvSpPr>
          <p:cNvPr id="468" name="Shape 468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FUTURAMA EXAMPLE:  PARSE THE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Think about sampling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Get to know the data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Explore outliers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Address missing values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Derive new variables (i.e. columns)</a:t>
            </a:r>
          </a:p>
        </p:txBody>
      </p:sp>
      <p:sp>
        <p:nvSpPr>
          <p:cNvPr id="474" name="Shape 47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FUTURAMA EXAMPLE:  MINE THE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FUTURAMA EXAMPLE:  MINE THE DATA</a:t>
            </a:r>
          </a:p>
        </p:txBody>
      </p:sp>
      <p:sp>
        <p:nvSpPr>
          <p:cNvPr id="480" name="Shape 480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Common steps while mining the data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Sample the data with appropriate methodology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Explore outliers and null values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Format and clean the data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Determine how to address missing values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Format and combine data; aggregate and derive new columns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>
            <a:spLocks noGrp="1"/>
          </p:cNvSpPr>
          <p:nvPr>
            <p:ph type="body" idx="1"/>
          </p:nvPr>
        </p:nvSpPr>
        <p:spPr>
          <a:xfrm>
            <a:off x="635006" y="102122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Use statistics and visualization to identify trends 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Example of basic statistics</a:t>
            </a:r>
          </a:p>
        </p:txBody>
      </p:sp>
      <p:sp>
        <p:nvSpPr>
          <p:cNvPr id="486" name="Shape 486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FUTURAMA EXAMPLE:  REFINE THE DATA</a:t>
            </a:r>
          </a:p>
        </p:txBody>
      </p:sp>
      <p:graphicFrame>
        <p:nvGraphicFramePr>
          <p:cNvPr id="487" name="Shape 487"/>
          <p:cNvGraphicFramePr/>
          <p:nvPr/>
        </p:nvGraphicFramePr>
        <p:xfrm>
          <a:off x="2059987" y="2962675"/>
          <a:ext cx="9262975" cy="3908975"/>
        </p:xfrm>
        <a:graphic>
          <a:graphicData uri="http://schemas.openxmlformats.org/drawingml/2006/table">
            <a:tbl>
              <a:tblPr>
                <a:noFill/>
                <a:tableStyleId>{96B487D6-28D1-4E24-8D21-F9EB4BAB2077}</a:tableStyleId>
              </a:tblPr>
              <a:tblGrid>
                <a:gridCol w="4304000"/>
                <a:gridCol w="4958975"/>
              </a:tblGrid>
              <a:tr h="5584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Variable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Mean (STD) or Frequency (%)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84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Number of Deliveries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50.0 (10)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84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Earth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50 (10%)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84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Amphibios 9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100 (20%)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84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Bogad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100 (20%)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84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Colgate 8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100 (20%)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84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Other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150 (30%)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Descriptive stats help refine by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Identifying trends and outliers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Deciding how to deal with outliers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Applying descriptive and inferential statistics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Determining visualization techniques for different data types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Transforming data</a:t>
            </a:r>
          </a:p>
        </p:txBody>
      </p:sp>
      <p:sp>
        <p:nvSpPr>
          <p:cNvPr id="493" name="Shape 49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FUTURAMA EXAMPLE:  REFINE THE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Select a model based upon the outcome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Example model statement:  “</a:t>
            </a:r>
            <a:r>
              <a:rPr lang="en-US" sz="2800" dirty="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We completed a logistic regression using Statsmodels v. XX. We calculated the probability of a customer placing another order with Planet Express.”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Steps for model building</a:t>
            </a:r>
          </a:p>
        </p:txBody>
      </p:sp>
      <p:sp>
        <p:nvSpPr>
          <p:cNvPr id="499" name="Shape 499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FUTURAMA EXAMPLE:  CREATE A DATA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The steps for model building are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Select the appropriate model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Build the model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Evaluate and refine the model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Predict outcomes and action items</a:t>
            </a:r>
          </a:p>
        </p:txBody>
      </p:sp>
      <p:sp>
        <p:nvSpPr>
          <p:cNvPr id="505" name="Shape 505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FUTURAMA EXAMPLE:  CREATE A DATA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PRE-WORK REVIEW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35006" y="9580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Define basic data types used in object-oriented programming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Recall the Python syntax for lists, dictionaries, and functions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Create files and navigate directories using the command line interface</a:t>
            </a:r>
          </a:p>
        </p:txBody>
      </p:sp>
    </p:spTree>
    <p:extLst>
      <p:ext uri="{BB962C8B-B14F-4D97-AF65-F5344CB8AC3E}">
        <p14:creationId xmlns:p14="http://schemas.microsoft.com/office/powerpoint/2010/main" val="2809170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You have to effectively communicate your results for them to matter!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Ranges from a simple email to a complex web graphic.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Make sure to consider your audience.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A presentation for fellow data scientists will be drastically different from a presentation for an executive.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11" name="Shape 51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FUTURAMA EXAMPLE:  PRESENT THE RESULTS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Key factors of a good presentation include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Summarize findings with narrative and storytelling techniques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Refine your visualizations for broader comprehension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Present both limitations and assumptions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Determine the integrity of your analyses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Consider the degree of disclosure for various stakeholders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Test and evaluate the effectiveness of your presentation beforehand</a:t>
            </a:r>
          </a:p>
        </p:txBody>
      </p:sp>
      <p:sp>
        <p:nvSpPr>
          <p:cNvPr id="517" name="Shape 517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FUTURAMA EXAMPLE:  PRESENT THE RESULTS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Example presentations and infographics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u="sng" dirty="0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512 Paths to the White House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u="sng" dirty="0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Who Old Are You?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u="sng" dirty="0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5"/>
              </a:rPr>
              <a:t>2015 NFL Predictions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23" name="Shape 52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FUTURAMA EXAMPLE:  PRESENT THE RESULTS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GUIDED PRACTICE</a:t>
            </a:r>
          </a:p>
        </p:txBody>
      </p:sp>
      <p:sp>
        <p:nvSpPr>
          <p:cNvPr id="529" name="Shape 529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DATA SCIENCE WORK FLOW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/>
          <p:nvPr/>
        </p:nvSpPr>
        <p:spPr>
          <a:xfrm>
            <a:off x="2961475" y="2224350"/>
            <a:ext cx="7559399" cy="3429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457200" marR="0" lvl="0" indent="-342900" algn="l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AutoNum type="arabicPeriod"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Divide into 4 groups, each located at a whiteboard.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18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IDENTIFY</a:t>
            </a: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 Each group should develop 1 research question they would like to know about their classmates.  Create a hypothesis to your question. Don’t share your question yet! (5 minutes)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ACQUIRE</a:t>
            </a: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 Rotate from group to group to collect data for your hypothesis.  Have other students write or tally their answers on the whiteboard.  (10 minutes)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PRESENT</a:t>
            </a: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 Communicate the results of your analysis to the class. (10 minutes)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Create a narrative to summarize your findings.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Provide a basic visualization for easy comprehension.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Choose one student to present for the group.</a:t>
            </a:r>
          </a:p>
        </p:txBody>
      </p:sp>
      <p:pic>
        <p:nvPicPr>
          <p:cNvPr id="535" name="Shape 5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Shape 536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0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37" name="Shape 537"/>
          <p:cNvSpPr/>
          <p:nvPr/>
        </p:nvSpPr>
        <p:spPr>
          <a:xfrm>
            <a:off x="3052744" y="62495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Presentation of the results</a:t>
            </a:r>
          </a:p>
        </p:txBody>
      </p:sp>
      <p:sp>
        <p:nvSpPr>
          <p:cNvPr id="538" name="Shape 538"/>
          <p:cNvSpPr/>
          <p:nvPr/>
        </p:nvSpPr>
        <p:spPr>
          <a:xfrm>
            <a:off x="2989800" y="58568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</a:p>
        </p:txBody>
      </p:sp>
      <p:sp>
        <p:nvSpPr>
          <p:cNvPr id="539" name="Shape 539"/>
          <p:cNvSpPr/>
          <p:nvPr/>
        </p:nvSpPr>
        <p:spPr>
          <a:xfrm>
            <a:off x="2989800" y="1776149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>
                <a:latin typeface="Oswald"/>
                <a:ea typeface="Oswald"/>
                <a:cs typeface="Oswald"/>
                <a:sym typeface="Oswald"/>
              </a:rPr>
              <a:t>DIRECTIONS  (25 minutes)</a:t>
            </a:r>
          </a:p>
        </p:txBody>
      </p:sp>
      <p:cxnSp>
        <p:nvCxnSpPr>
          <p:cNvPr id="540" name="Shape 540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41" name="Shape 54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ACTIVITY: DATA SCIENCE WORKFLOW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DEMO</a:t>
            </a:r>
          </a:p>
        </p:txBody>
      </p:sp>
      <p:sp>
        <p:nvSpPr>
          <p:cNvPr id="547" name="Shape 547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ENVIRONMENT SETUP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35006" y="14536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A Brief Intro to Our Environment</a:t>
            </a: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IPython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Notebook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Test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and Python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Review</a:t>
            </a: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3" name="Shape 55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DEV ENVIRONMENT SETUP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35000" y="4224210"/>
            <a:ext cx="7699381" cy="2017840"/>
            <a:chOff x="635000" y="2127250"/>
            <a:chExt cx="7699381" cy="2017840"/>
          </a:xfrm>
        </p:grpSpPr>
        <p:pic>
          <p:nvPicPr>
            <p:cNvPr id="6" name="Picture 2" descr="https://bids.berkeley.edu/sites/default/files/styles/400x225/public/projects/ipython_large.jpg?itok=DiR8IgLV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9200" y="2243138"/>
              <a:ext cx="3381248" cy="1901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https://avatars3.githubusercontent.com/u/7388996?v=3&amp;s=20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381" y="220345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https://www.python.org/static/opengraph-icon-200x20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000" y="212725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https://www.continuum.io/sites/default/files/default_images/Anaconda_Logo_0702_0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22" r="33389" b="36222"/>
            <a:stretch/>
          </p:blipFill>
          <p:spPr bwMode="auto">
            <a:xfrm>
              <a:off x="2540000" y="2203450"/>
              <a:ext cx="1908175" cy="1822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787400" y="2358898"/>
            <a:ext cx="3641852" cy="1901952"/>
            <a:chOff x="787400" y="2203450"/>
            <a:chExt cx="3641852" cy="1901952"/>
          </a:xfrm>
        </p:grpSpPr>
        <p:pic>
          <p:nvPicPr>
            <p:cNvPr id="7170" name="Picture 2" descr="https://assets-cdn.github.com/images/modules/logos_page/GitHub-Mark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300" y="2203450"/>
              <a:ext cx="1901952" cy="1901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2" name="Picture 4" descr="https://res.cloudinary.com/duo41k2sh/image/upload/v1454254508/git-logo_bv0ydu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400" y="2285746"/>
              <a:ext cx="1737360" cy="1737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35006" y="14536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3" name="Shape 55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WHAT IS GIT?</a:t>
            </a:r>
            <a:endParaRPr lang="en-US"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" name="Shape 552"/>
          <p:cNvSpPr txBox="1">
            <a:spLocks/>
          </p:cNvSpPr>
          <p:nvPr/>
        </p:nvSpPr>
        <p:spPr>
          <a:xfrm>
            <a:off x="787406" y="16060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0400" marR="0" lvl="1" indent="-78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17600" marR="0" lvl="2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74800" marR="0" lvl="3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32000" marR="0" lvl="4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54300" marR="0" lvl="5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09900" marR="0" lvl="6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365500" marR="0" lvl="7" indent="-78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721100" marR="0" lvl="8" indent="-78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203200" indent="-256540">
              <a:buSzPct val="100000"/>
              <a:buFont typeface="Georgia"/>
              <a:buChar char="‣"/>
            </a:pP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Git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 is a popular </a:t>
            </a:r>
            <a:r>
              <a:rPr lang="en-US" sz="2800" i="1" dirty="0" smtClean="0">
                <a:latin typeface="Georgia"/>
                <a:ea typeface="Georgia"/>
                <a:cs typeface="Georgia"/>
                <a:sym typeface="Georgia"/>
              </a:rPr>
              <a:t>version control system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 or a method of tracking all changes made to a project (called a </a:t>
            </a: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repository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) by a team of developers.</a:t>
            </a:r>
          </a:p>
          <a:p>
            <a:pPr marL="203200" indent="-256540"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It provides developers with the tools to work on the project simultaneously without overwriting each other’s changes.</a:t>
            </a:r>
          </a:p>
          <a:p>
            <a:pPr>
              <a:spcBef>
                <a:spcPts val="1000"/>
              </a:spcBef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" name="AutoShape 2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AutoShape 4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6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155575" y="-1706563"/>
            <a:ext cx="8972550" cy="35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AutoShape 8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667" y="4071684"/>
            <a:ext cx="6772275" cy="268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https://res.cloudinary.com/duo41k2sh/image/upload/v1454254508/git-logo_bv0ydu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846" y="5416074"/>
            <a:ext cx="1737360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76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35006" y="14536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3" name="Shape 55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THE LANGUAGE OF GIT</a:t>
            </a:r>
            <a:endParaRPr lang="en-US"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" name="Shape 552"/>
          <p:cNvSpPr txBox="1">
            <a:spLocks/>
          </p:cNvSpPr>
          <p:nvPr/>
        </p:nvSpPr>
        <p:spPr>
          <a:xfrm>
            <a:off x="679452" y="2279650"/>
            <a:ext cx="7569293" cy="34242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0400" marR="0" lvl="1" indent="-78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17600" marR="0" lvl="2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74800" marR="0" lvl="3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32000" marR="0" lvl="4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54300" marR="0" lvl="5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09900" marR="0" lvl="6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365500" marR="0" lvl="7" indent="-78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721100" marR="0" lvl="8" indent="-78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3200" indent="-256540">
              <a:buSzPct val="100000"/>
              <a:buFont typeface="Georgia"/>
              <a:buChar char="‣"/>
            </a:pP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Branch –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Different versions of the repository that exist in parallel</a:t>
            </a:r>
          </a:p>
          <a:p>
            <a:pPr marL="203200" indent="-256540">
              <a:buSzPct val="100000"/>
              <a:buFont typeface="Georgia"/>
              <a:buChar char="‣"/>
            </a:pPr>
            <a:endParaRPr lang="en-US"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203200" indent="-256540">
              <a:buSzPct val="100000"/>
              <a:buFont typeface="Georgia"/>
              <a:buChar char="‣"/>
            </a:pP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Clone –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Making an exact copy of the repository</a:t>
            </a:r>
          </a:p>
          <a:p>
            <a:pPr marL="203200" indent="-256540">
              <a:buSzPct val="100000"/>
              <a:buFont typeface="Georgia"/>
              <a:buChar char="‣"/>
            </a:pPr>
            <a:endParaRPr lang="en-US" sz="2800" b="1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203200" indent="-256540">
              <a:buSzPct val="100000"/>
              <a:buFont typeface="Georgia"/>
              <a:buChar char="‣"/>
            </a:pP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Commit –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A contribution by a developer to the repository</a:t>
            </a:r>
            <a:endParaRPr lang="en-US" sz="2800" b="1" dirty="0" smtClean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" name="AutoShape 2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AutoShape 4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6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155575" y="-1706563"/>
            <a:ext cx="8972550" cy="35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AutoShape 8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074" name="Picture 2" descr="https://www.drupal.org/files/repositorydiagr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698" y="1333202"/>
            <a:ext cx="4394102" cy="5712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317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s://assets-cdn.github.com/images/modules/logos_page/GitHub-Mar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0" y="5251450"/>
            <a:ext cx="1901952" cy="190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35006" y="14536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3" name="Shape 55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WHAT IS GITHUB?</a:t>
            </a:r>
            <a:endParaRPr lang="en-US"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" name="Shape 552"/>
          <p:cNvSpPr txBox="1">
            <a:spLocks/>
          </p:cNvSpPr>
          <p:nvPr/>
        </p:nvSpPr>
        <p:spPr>
          <a:xfrm>
            <a:off x="787406" y="16060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0400" marR="0" lvl="1" indent="-78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17600" marR="0" lvl="2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74800" marR="0" lvl="3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32000" marR="0" lvl="4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54300" marR="0" lvl="5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09900" marR="0" lvl="6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365500" marR="0" lvl="7" indent="-78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721100" marR="0" lvl="8" indent="-78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203200" indent="-256540">
              <a:buSzPct val="100000"/>
              <a:buFont typeface="Georgia"/>
              <a:buChar char="‣"/>
            </a:pP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Github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is a website that provides a friendly user interface to Git and adds a number of convenient features (e.g. user profiles, visualizations).</a:t>
            </a: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" name="AutoShape 2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AutoShape 4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6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155575" y="-1706563"/>
            <a:ext cx="8972550" cy="35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AutoShape 8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3194050"/>
            <a:ext cx="9725025" cy="2514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30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289" name="Shape 289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WHAT IS DATA SCIENCE?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35006" y="14536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3" name="Shape 55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WHAT IS PYTHON?</a:t>
            </a:r>
            <a:endParaRPr lang="en-US"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" name="Shape 552"/>
          <p:cNvSpPr txBox="1">
            <a:spLocks/>
          </p:cNvSpPr>
          <p:nvPr/>
        </p:nvSpPr>
        <p:spPr>
          <a:xfrm>
            <a:off x="787406" y="16060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0400" marR="0" lvl="1" indent="-78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17600" marR="0" lvl="2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74800" marR="0" lvl="3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32000" marR="0" lvl="4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54300" marR="0" lvl="5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09900" marR="0" lvl="6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365500" marR="0" lvl="7" indent="-78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721100" marR="0" lvl="8" indent="-78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203200" indent="-256540">
              <a:buSzPct val="100000"/>
              <a:buFont typeface="Georgia"/>
              <a:buChar char="‣"/>
            </a:pP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Python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 is a popular </a:t>
            </a:r>
            <a:r>
              <a:rPr lang="en-US" sz="2800" i="1" dirty="0" smtClean="0">
                <a:latin typeface="Georgia"/>
                <a:ea typeface="Georgia"/>
                <a:cs typeface="Georgia"/>
                <a:sym typeface="Georgia"/>
              </a:rPr>
              <a:t>object-oriented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 programming language that excels at a number of different tasks (e.g. data science) and has an easy-to-read syntax.</a:t>
            </a:r>
          </a:p>
          <a:p>
            <a:pPr marL="203200" indent="-256540"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Since Python is </a:t>
            </a:r>
            <a:r>
              <a:rPr lang="en-US" sz="2800" i="1" dirty="0" smtClean="0">
                <a:latin typeface="Georgia"/>
                <a:ea typeface="Georgia"/>
                <a:cs typeface="Georgia"/>
                <a:sym typeface="Georgia"/>
              </a:rPr>
              <a:t>open-source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, users can contribute additional functionality through </a:t>
            </a: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packages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 which are pre-built libraries that users can download and install.</a:t>
            </a:r>
          </a:p>
          <a:p>
            <a:pPr marL="203200" indent="-256540"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The easiest way to manage the installation and configuration of these packages is with the </a:t>
            </a: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pip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package manager.</a:t>
            </a: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" name="AutoShape 2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AutoShape 4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6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155575" y="-1706563"/>
            <a:ext cx="8972550" cy="35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AutoShape 8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6146" name="Picture 2" descr="https://www.python.org/static/opengraph-icon-200x2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7206" y="525145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71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35006" y="14536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3" name="Shape 55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WHAT IS ANACONDA?</a:t>
            </a:r>
            <a:endParaRPr lang="en-US"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" name="Shape 552"/>
          <p:cNvSpPr txBox="1">
            <a:spLocks/>
          </p:cNvSpPr>
          <p:nvPr/>
        </p:nvSpPr>
        <p:spPr>
          <a:xfrm>
            <a:off x="787406" y="16060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0400" marR="0" lvl="1" indent="-78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17600" marR="0" lvl="2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74800" marR="0" lvl="3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32000" marR="0" lvl="4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54300" marR="0" lvl="5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09900" marR="0" lvl="6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365500" marR="0" lvl="7" indent="-78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721100" marR="0" lvl="8" indent="-78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203200" indent="-256540">
              <a:buSzPct val="100000"/>
              <a:buFont typeface="Georgia"/>
              <a:buChar char="‣"/>
            </a:pP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Anaconda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is a </a:t>
            </a:r>
            <a:r>
              <a:rPr lang="en-US" sz="2800" i="1" dirty="0" smtClean="0">
                <a:latin typeface="Georgia"/>
                <a:ea typeface="Georgia"/>
                <a:cs typeface="Georgia"/>
                <a:sym typeface="Georgia"/>
              </a:rPr>
              <a:t>distribution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 of Python that comes pre-installed with many of the packages we will use for data science (e.g. Numpy, Pandas). Its goal is to streamline the process of doing data science work with Python.</a:t>
            </a:r>
          </a:p>
          <a:p>
            <a:pPr marL="203200" indent="-256540"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It comes with its own package manager called </a:t>
            </a: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conda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that you can use to install additional Python packages. </a:t>
            </a:r>
          </a:p>
          <a:p>
            <a:pPr marL="203200" indent="-256540"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Don’t worry though as anaconda will work with packages you’ve installed through pip in addition to those installed with conda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.</a:t>
            </a:r>
            <a:endParaRPr lang="en-US" sz="2800" b="1" dirty="0" smtClean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" name="AutoShape 2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AutoShape 4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6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155575" y="-1706563"/>
            <a:ext cx="8972550" cy="35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AutoShape 8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5122" name="Picture 2" descr="https://www.continuum.io/sites/default/files/default_images/Anaconda_Logo_0702_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22" r="33389" b="36222"/>
          <a:stretch/>
        </p:blipFill>
        <p:spPr bwMode="auto">
          <a:xfrm>
            <a:off x="10617206" y="5356225"/>
            <a:ext cx="1908175" cy="182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19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bids.berkeley.edu/sites/default/files/styles/400x225/public/projects/ipython_large.jpg?itok=DiR8IgL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0" y="5251450"/>
            <a:ext cx="3381248" cy="190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35006" y="14536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3" name="Shape 55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WHAT IS IPYTHON?</a:t>
            </a:r>
            <a:endParaRPr lang="en-US"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" name="Shape 552"/>
          <p:cNvSpPr txBox="1">
            <a:spLocks/>
          </p:cNvSpPr>
          <p:nvPr/>
        </p:nvSpPr>
        <p:spPr>
          <a:xfrm>
            <a:off x="787406" y="16060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0400" marR="0" lvl="1" indent="-78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17600" marR="0" lvl="2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74800" marR="0" lvl="3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32000" marR="0" lvl="4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54300" marR="0" lvl="5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09900" marR="0" lvl="6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365500" marR="0" lvl="7" indent="-78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721100" marR="0" lvl="8" indent="-78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203200" indent="-256540">
              <a:buSzPct val="100000"/>
              <a:buFont typeface="Georgia"/>
              <a:buChar char="‣"/>
            </a:pP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IPython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 is a </a:t>
            </a:r>
            <a:r>
              <a:rPr lang="en-US" sz="2800" i="1" dirty="0" smtClean="0">
                <a:latin typeface="Georgia"/>
                <a:ea typeface="Georgia"/>
                <a:cs typeface="Georgia"/>
                <a:sym typeface="Georgia"/>
              </a:rPr>
              <a:t>framework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 for programming in python that focuses on user interactivity, data visualization, and ease-of-use.</a:t>
            </a:r>
          </a:p>
          <a:p>
            <a:pPr marL="203200" indent="-256540"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Users create </a:t>
            </a: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Jupyter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notebooks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which seamlessly combine notes, code, and visualizations into documents that can easily shared with others.</a:t>
            </a:r>
          </a:p>
        </p:txBody>
      </p:sp>
      <p:sp>
        <p:nvSpPr>
          <p:cNvPr id="2" name="AutoShape 2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AutoShape 4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6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155575" y="-1706563"/>
            <a:ext cx="8972550" cy="35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AutoShape 8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4100" name="Picture 4" descr="https://avatars3.githubusercontent.com/u/7388996?v=3&amp;s=2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4181" y="521176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52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 txBox="1">
            <a:spLocks noGrp="1"/>
          </p:cNvSpPr>
          <p:nvPr>
            <p:ph type="body" idx="1"/>
          </p:nvPr>
        </p:nvSpPr>
        <p:spPr>
          <a:xfrm>
            <a:off x="635006" y="14536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Test your new setup using the lesson 1 starter code available at </a:t>
            </a:r>
            <a:r>
              <a:rPr lang="en-US" sz="2800" i="1" dirty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/lessons/lesson-1/code/starter-code/lesson1-starter-code.ipynb</a:t>
            </a:r>
            <a:r>
              <a:rPr lang="en-US" sz="2800" dirty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in the Github repo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Ask your classmates and instructor for help if you have problems!</a:t>
            </a:r>
          </a:p>
        </p:txBody>
      </p:sp>
      <p:sp>
        <p:nvSpPr>
          <p:cNvPr id="559" name="Shape 559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DEV ENVIRONMENT SETUP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CONCLUSION</a:t>
            </a:r>
          </a:p>
        </p:txBody>
      </p:sp>
      <p:sp>
        <p:nvSpPr>
          <p:cNvPr id="565" name="Shape 565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REVIEW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>
            <a:spLocks noGrp="1"/>
          </p:cNvSpPr>
          <p:nvPr>
            <p:ph type="body" idx="1"/>
          </p:nvPr>
        </p:nvSpPr>
        <p:spPr>
          <a:xfrm>
            <a:off x="635006" y="14536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You should now be able to answer the following questions: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What is Data Science?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What is the Data Science workflow?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How can you have a successful learning experience at GA?</a:t>
            </a:r>
          </a:p>
        </p:txBody>
      </p:sp>
      <p:sp>
        <p:nvSpPr>
          <p:cNvPr id="571" name="Shape 57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CONCLUSION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00"/>
        </a:solidFill>
        <a:effectLst/>
      </p:bgPr>
    </p:bg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/>
          <p:nvPr/>
        </p:nvSpPr>
        <p:spPr>
          <a:xfrm>
            <a:off x="635000" y="1473200"/>
            <a:ext cx="11734800" cy="1612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90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Q &amp; A</a:t>
            </a:r>
          </a:p>
        </p:txBody>
      </p:sp>
      <p:cxnSp>
        <p:nvCxnSpPr>
          <p:cNvPr id="590" name="Shape 590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591" name="Shape 59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592" name="Shape 592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lang="en-US" sz="2800" b="1" dirty="0">
                <a:latin typeface="Oswald"/>
                <a:ea typeface="Oswald"/>
                <a:cs typeface="Oswald"/>
                <a:sym typeface="Oswald"/>
              </a:rPr>
              <a:t>WELCOME TO DATA SCIENCE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FC0"/>
        </a:solidFill>
        <a:effectLst/>
      </p:bgPr>
    </p:bg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/>
          <p:nvPr/>
        </p:nvSpPr>
        <p:spPr>
          <a:xfrm>
            <a:off x="635000" y="1473200"/>
            <a:ext cx="11734800" cy="1612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90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EXIT TICKET </a:t>
            </a:r>
          </a:p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None/>
            </a:pPr>
            <a:endParaRPr sz="9000" b="1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598" name="Shape 598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599" name="Shape 599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600" name="Shape 600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114285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WELCOME TO DATA SCIENCE</a:t>
            </a:r>
          </a:p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buNone/>
            </a:pPr>
            <a:endParaRPr sz="28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01" name="Shape 601"/>
          <p:cNvSpPr/>
          <p:nvPr/>
        </p:nvSpPr>
        <p:spPr>
          <a:xfrm>
            <a:off x="3113900" y="4078875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lang="en-US" sz="2800" b="1" dirty="0">
                <a:latin typeface="Oswald"/>
                <a:ea typeface="Oswald"/>
                <a:cs typeface="Oswald"/>
                <a:sym typeface="Oswald"/>
              </a:rPr>
              <a:t>DON’T FORGET TO FILL OUT YOUR EXIT TICKET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WHAT IS DATA SCIENCE?</a:t>
            </a:r>
          </a:p>
        </p:txBody>
      </p:sp>
      <p:pic>
        <p:nvPicPr>
          <p:cNvPr id="9218" name="Picture 2" descr="https://i2.wp.com/sciencereview.berkeley.edu/wp-content/uploads/2014/04/spring_2014_azam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365250"/>
            <a:ext cx="11137900" cy="564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05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WHAT IS </a:t>
            </a: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DATA SCIENCE?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087491" y="1365250"/>
            <a:ext cx="10829817" cy="5577840"/>
            <a:chOff x="1092200" y="1365250"/>
            <a:chExt cx="10829817" cy="5577840"/>
          </a:xfrm>
        </p:grpSpPr>
        <p:pic>
          <p:nvPicPr>
            <p:cNvPr id="3074" name="Picture 2" descr="Rachel’s data science profile, which she created to illustrate trying to visualize oneself as a data scientist; she wanted students and guest lecturers to “riff” on this—to add buckets or remove skills, use a different scale or visualization method, and think about the drawbacks of self-reporti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2200" y="2325370"/>
              <a:ext cx="4902948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Data science team profiles can be constructed from data scientist profiles; there should be alignment between the data science team profile and the profile of the data problems they try to solv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7500" y="1365250"/>
              <a:ext cx="5304517" cy="5577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570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WHAT IS </a:t>
            </a: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DATA SCIENCE?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53634" y="2127250"/>
            <a:ext cx="11697533" cy="3657600"/>
            <a:chOff x="632428" y="2127250"/>
            <a:chExt cx="11697533" cy="3657600"/>
          </a:xfrm>
        </p:grpSpPr>
        <p:pic>
          <p:nvPicPr>
            <p:cNvPr id="5122" name="Picture 2" descr="https://lh3.googleusercontent.com/vp7gjxfAhoylJ-XO29S0hoQxAwOcpojYQccu5c8feSNWdoPlO2auR0hRj_5dRTKWVOwDnvCbvBJs3C0loKwCoePLTZsn8gIgqMK0VHb9sXLgw-droRTPmCIYJ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428" y="2127250"/>
              <a:ext cx="4873621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http://recruiterbox.com/blog/wp-content/uploads/2016/02/Moneybal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0000" y="2127250"/>
              <a:ext cx="5979961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&quot;No&quot; Symbol 3"/>
          <p:cNvSpPr/>
          <p:nvPr/>
        </p:nvSpPr>
        <p:spPr>
          <a:xfrm>
            <a:off x="1016000" y="1974850"/>
            <a:ext cx="4191000" cy="3886200"/>
          </a:xfrm>
          <a:prstGeom prst="noSmoking">
            <a:avLst>
              <a:gd name="adj" fmla="val 6822"/>
            </a:avLst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03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WHO USES DATA SCIENCE?</a:t>
            </a:r>
          </a:p>
        </p:txBody>
      </p:sp>
      <p:pic>
        <p:nvPicPr>
          <p:cNvPr id="303" name="Shape 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525" y="1211212"/>
            <a:ext cx="4322425" cy="2161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Shape 3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6400" y="1856343"/>
            <a:ext cx="4322425" cy="87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7400" y="3621071"/>
            <a:ext cx="4666675" cy="291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Shape 3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6221" y="3826787"/>
            <a:ext cx="3502773" cy="250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Shape 3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07000" y="3213100"/>
            <a:ext cx="2590800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1830</Words>
  <Application>Microsoft Office PowerPoint</Application>
  <PresentationFormat>Custom</PresentationFormat>
  <Paragraphs>362</Paragraphs>
  <Slides>57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Georgia</vt:lpstr>
      <vt:lpstr>Impact</vt:lpstr>
      <vt:lpstr>Oswald</vt:lpstr>
      <vt:lpstr>Merriweather Sans</vt:lpstr>
      <vt:lpstr>White</vt:lpstr>
      <vt:lpstr>PowerPoint Presentation</vt:lpstr>
      <vt:lpstr>TODAY’S LEARNING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Doug</cp:lastModifiedBy>
  <cp:revision>44</cp:revision>
  <dcterms:modified xsi:type="dcterms:W3CDTF">2016-08-27T01:57:06Z</dcterms:modified>
</cp:coreProperties>
</file>